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1c00401a1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11c00401a1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Relationship Id="rId4" Type="http://schemas.openxmlformats.org/officeDocument/2006/relationships/image" Target="../media/image3.jpg"/><Relationship Id="rId5" Type="http://schemas.openxmlformats.org/officeDocument/2006/relationships/image" Target="../media/image2.jpg"/><Relationship Id="rId6" Type="http://schemas.openxmlformats.org/officeDocument/2006/relationships/image" Target="../media/image1.jpg"/><Relationship Id="rId7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City </a:t>
            </a:r>
            <a:r>
              <a:rPr lang="en-GB"/>
              <a:t>Structure</a:t>
            </a:r>
            <a:r>
              <a:rPr lang="en-GB"/>
              <a:t> and Public Health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Why? </a:t>
            </a:r>
            <a:endParaRPr/>
          </a:p>
        </p:txBody>
      </p:sp>
      <p:sp>
        <p:nvSpPr>
          <p:cNvPr id="234" name="Google Shape;234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As we were discussing topics one kept coming up and that was food access, city structure and health. As a team we have all been in a situation where it was </a:t>
            </a:r>
            <a:r>
              <a:rPr lang="en-GB"/>
              <a:t>difficult</a:t>
            </a:r>
            <a:r>
              <a:rPr lang="en-GB"/>
              <a:t> for one reason or another to have access to </a:t>
            </a:r>
            <a:r>
              <a:rPr lang="en-GB"/>
              <a:t>everyday</a:t>
            </a:r>
            <a:r>
              <a:rPr lang="en-GB"/>
              <a:t> </a:t>
            </a:r>
            <a:r>
              <a:rPr lang="en-GB"/>
              <a:t>necessities</a:t>
            </a:r>
            <a:r>
              <a:rPr lang="en-GB"/>
              <a:t>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We set out to </a:t>
            </a:r>
            <a:r>
              <a:rPr lang="en-GB"/>
              <a:t>explore</a:t>
            </a:r>
            <a:r>
              <a:rPr lang="en-GB"/>
              <a:t> how this could </a:t>
            </a:r>
            <a:r>
              <a:rPr lang="en-GB"/>
              <a:t>affect</a:t>
            </a:r>
            <a:r>
              <a:rPr lang="en-GB"/>
              <a:t> our health and the health of </a:t>
            </a:r>
            <a:r>
              <a:rPr lang="en-GB"/>
              <a:t>people who</a:t>
            </a:r>
            <a:r>
              <a:rPr lang="en-GB"/>
              <a:t> do not have reliable access to </a:t>
            </a:r>
            <a:r>
              <a:rPr lang="en-GB"/>
              <a:t>healthy</a:t>
            </a:r>
            <a:r>
              <a:rPr lang="en-GB"/>
              <a:t> food options. How does access to public </a:t>
            </a:r>
            <a:r>
              <a:rPr lang="en-GB"/>
              <a:t>transit and city density change health outcomes?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Sources </a:t>
            </a:r>
            <a:endParaRPr/>
          </a:p>
        </p:txBody>
      </p:sp>
      <p:sp>
        <p:nvSpPr>
          <p:cNvPr id="240" name="Google Shape;240;p19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2010 US census data for all 50 states.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2030400" y="227368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CDC.gov Life Expectancy</a:t>
            </a:r>
            <a:endParaRPr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2030400" y="298828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USDA ERS - Food Access </a:t>
            </a:r>
            <a:r>
              <a:rPr lang="en-GB">
                <a:solidFill>
                  <a:srgbClr val="FFFFFF"/>
                </a:solidFill>
              </a:rPr>
              <a:t>Research</a:t>
            </a:r>
            <a:r>
              <a:rPr lang="en-GB">
                <a:solidFill>
                  <a:srgbClr val="FFFFFF"/>
                </a:solidFill>
              </a:rPr>
              <a:t> Atlas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3" name="Google Shape;243;p19"/>
          <p:cNvSpPr txBox="1"/>
          <p:nvPr>
            <p:ph idx="1" type="body"/>
          </p:nvPr>
        </p:nvSpPr>
        <p:spPr>
          <a:xfrm>
            <a:off x="2030400" y="363525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Institute for Health Metrics and Evaluation - </a:t>
            </a:r>
            <a:r>
              <a:rPr lang="en-GB">
                <a:solidFill>
                  <a:srgbClr val="FFFFFF"/>
                </a:solidFill>
              </a:rPr>
              <a:t> Life </a:t>
            </a:r>
            <a:r>
              <a:rPr lang="en-GB">
                <a:solidFill>
                  <a:srgbClr val="FFFFFF"/>
                </a:solidFill>
              </a:rPr>
              <a:t>Expectancy</a:t>
            </a:r>
            <a:r>
              <a:rPr lang="en-GB">
                <a:solidFill>
                  <a:srgbClr val="FFFFFF"/>
                </a:solidFill>
              </a:rPr>
              <a:t> and Obesity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Exploration </a:t>
            </a:r>
            <a:endParaRPr/>
          </a:p>
        </p:txBody>
      </p:sp>
      <p:sp>
        <p:nvSpPr>
          <p:cNvPr id="249" name="Google Shape;249;p20"/>
          <p:cNvSpPr txBox="1"/>
          <p:nvPr>
            <p:ph idx="1" type="body"/>
          </p:nvPr>
        </p:nvSpPr>
        <p:spPr>
          <a:xfrm>
            <a:off x="4018025" y="1567550"/>
            <a:ext cx="4318500" cy="1947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first needed to narrow down what we will explore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There were many options </a:t>
            </a:r>
            <a:r>
              <a:rPr lang="en-GB"/>
              <a:t>surrounding</a:t>
            </a:r>
            <a:r>
              <a:rPr lang="en-GB"/>
              <a:t> health and metrics - obesity, heart </a:t>
            </a:r>
            <a:r>
              <a:rPr lang="en-GB"/>
              <a:t>disease, asthma, cancer ect. </a:t>
            </a:r>
            <a:r>
              <a:rPr lang="en-GB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What do we mean by “City Structure” We were able to narrow down to </a:t>
            </a:r>
            <a:r>
              <a:rPr lang="en-GB"/>
              <a:t>walkability</a:t>
            </a:r>
            <a:r>
              <a:rPr lang="en-GB"/>
              <a:t> and access to public transit.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1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Machine Learning Model </a:t>
            </a:r>
            <a:endParaRPr/>
          </a:p>
        </p:txBody>
      </p:sp>
      <p:sp>
        <p:nvSpPr>
          <p:cNvPr id="255" name="Google Shape;255;p21"/>
          <p:cNvSpPr txBox="1"/>
          <p:nvPr>
            <p:ph idx="2" type="body"/>
          </p:nvPr>
        </p:nvSpPr>
        <p:spPr>
          <a:xfrm>
            <a:off x="1297500" y="1656775"/>
            <a:ext cx="1991100" cy="27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What model did we settle on and why </a:t>
            </a:r>
            <a:endParaRPr/>
          </a:p>
        </p:txBody>
      </p:sp>
      <p:grpSp>
        <p:nvGrpSpPr>
          <p:cNvPr id="256" name="Google Shape;256;p21"/>
          <p:cNvGrpSpPr/>
          <p:nvPr/>
        </p:nvGrpSpPr>
        <p:grpSpPr>
          <a:xfrm>
            <a:off x="3517188" y="1656777"/>
            <a:ext cx="3462484" cy="2672600"/>
            <a:chOff x="3553042" y="1657806"/>
            <a:chExt cx="3461100" cy="2671532"/>
          </a:xfrm>
        </p:grpSpPr>
        <p:sp>
          <p:nvSpPr>
            <p:cNvPr id="257" name="Google Shape;257;p21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1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1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1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1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1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1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65" name="Google Shape;265;p21"/>
          <p:cNvPicPr preferRelativeResize="0"/>
          <p:nvPr/>
        </p:nvPicPr>
        <p:blipFill rotWithShape="1">
          <a:blip r:embed="rId3">
            <a:alphaModFix/>
          </a:blip>
          <a:srcRect b="14387" l="0" r="0" t="14387"/>
          <a:stretch/>
        </p:blipFill>
        <p:spPr>
          <a:xfrm>
            <a:off x="3570069" y="1713899"/>
            <a:ext cx="335640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1"/>
          <p:cNvSpPr/>
          <p:nvPr/>
        </p:nvSpPr>
        <p:spPr>
          <a:xfrm flipH="1">
            <a:off x="3569929" y="1714948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7" name="Google Shape;267;p21"/>
          <p:cNvGrpSpPr/>
          <p:nvPr/>
        </p:nvGrpSpPr>
        <p:grpSpPr>
          <a:xfrm>
            <a:off x="6470900" y="2744576"/>
            <a:ext cx="1122449" cy="1668667"/>
            <a:chOff x="6505573" y="2745170"/>
            <a:chExt cx="1122000" cy="1668000"/>
          </a:xfrm>
        </p:grpSpPr>
        <p:sp>
          <p:nvSpPr>
            <p:cNvPr id="268" name="Google Shape;268;p21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1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1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1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72" name="Google Shape;272;p21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470381" y="2818527"/>
            <a:ext cx="1122300" cy="14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1"/>
          <p:cNvSpPr/>
          <p:nvPr/>
        </p:nvSpPr>
        <p:spPr>
          <a:xfrm flipH="1">
            <a:off x="6470215" y="2818767"/>
            <a:ext cx="1122300" cy="1461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4" name="Google Shape;274;p21"/>
          <p:cNvGrpSpPr/>
          <p:nvPr/>
        </p:nvGrpSpPr>
        <p:grpSpPr>
          <a:xfrm>
            <a:off x="6080176" y="3375336"/>
            <a:ext cx="570528" cy="1135689"/>
            <a:chOff x="9543736" y="4486132"/>
            <a:chExt cx="570300" cy="1135235"/>
          </a:xfrm>
        </p:grpSpPr>
        <p:sp>
          <p:nvSpPr>
            <p:cNvPr id="275" name="Google Shape;275;p21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1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1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1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79" name="Google Shape;279;p21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079557" y="3374919"/>
            <a:ext cx="570300" cy="9738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280" name="Google Shape;280;p21"/>
          <p:cNvSpPr/>
          <p:nvPr/>
        </p:nvSpPr>
        <p:spPr>
          <a:xfrm flipH="1">
            <a:off x="6079436" y="3398094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1" name="Google Shape;281;p21"/>
          <p:cNvGrpSpPr/>
          <p:nvPr/>
        </p:nvGrpSpPr>
        <p:grpSpPr>
          <a:xfrm>
            <a:off x="7350028" y="3727561"/>
            <a:ext cx="499100" cy="758547"/>
            <a:chOff x="7384375" y="3728000"/>
            <a:chExt cx="498900" cy="758244"/>
          </a:xfrm>
        </p:grpSpPr>
        <p:sp>
          <p:nvSpPr>
            <p:cNvPr id="282" name="Google Shape;282;p21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1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1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1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" name="Google Shape;286;p21"/>
          <p:cNvGrpSpPr/>
          <p:nvPr/>
        </p:nvGrpSpPr>
        <p:grpSpPr>
          <a:xfrm>
            <a:off x="7350063" y="3857292"/>
            <a:ext cx="523846" cy="507077"/>
            <a:chOff x="7384385" y="3857442"/>
            <a:chExt cx="523637" cy="506874"/>
          </a:xfrm>
        </p:grpSpPr>
        <p:sp>
          <p:nvSpPr>
            <p:cNvPr id="287" name="Google Shape;287;p21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8" name="Google Shape;288;p21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289" name="Google Shape;289;p21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21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291" name="Google Shape;291;p21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379612" y="3888791"/>
            <a:ext cx="438600" cy="437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292" name="Google Shape;292;p21"/>
          <p:cNvGrpSpPr/>
          <p:nvPr/>
        </p:nvGrpSpPr>
        <p:grpSpPr>
          <a:xfrm>
            <a:off x="7948338" y="3727561"/>
            <a:ext cx="477502" cy="758547"/>
            <a:chOff x="7982421" y="3727763"/>
            <a:chExt cx="477311" cy="758244"/>
          </a:xfrm>
        </p:grpSpPr>
        <p:sp>
          <p:nvSpPr>
            <p:cNvPr id="293" name="Google Shape;293;p21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1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1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1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1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1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1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1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1" name="Google Shape;301;p21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7966179" y="3884431"/>
            <a:ext cx="415200" cy="4713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</a:t>
            </a:r>
            <a:endParaRPr/>
          </a:p>
        </p:txBody>
      </p:sp>
      <p:sp>
        <p:nvSpPr>
          <p:cNvPr id="307" name="Google Shape;307;p22"/>
          <p:cNvSpPr txBox="1"/>
          <p:nvPr>
            <p:ph idx="1" type="body"/>
          </p:nvPr>
        </p:nvSpPr>
        <p:spPr>
          <a:xfrm>
            <a:off x="1297500" y="1567550"/>
            <a:ext cx="7038900" cy="11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Insteart the graphs that come from the machine learning </a:t>
            </a:r>
            <a:endParaRPr/>
          </a:p>
        </p:txBody>
      </p:sp>
      <p:grpSp>
        <p:nvGrpSpPr>
          <p:cNvPr id="308" name="Google Shape;308;p22"/>
          <p:cNvGrpSpPr/>
          <p:nvPr/>
        </p:nvGrpSpPr>
        <p:grpSpPr>
          <a:xfrm>
            <a:off x="1291075" y="2784155"/>
            <a:ext cx="2080082" cy="2043771"/>
            <a:chOff x="1291075" y="2784155"/>
            <a:chExt cx="2080082" cy="2043771"/>
          </a:xfrm>
        </p:grpSpPr>
        <p:sp>
          <p:nvSpPr>
            <p:cNvPr id="309" name="Google Shape;309;p22"/>
            <p:cNvSpPr txBox="1"/>
            <p:nvPr/>
          </p:nvSpPr>
          <p:spPr>
            <a:xfrm>
              <a:off x="1729257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0" name="Google Shape;310;p22"/>
            <p:cNvSpPr txBox="1"/>
            <p:nvPr/>
          </p:nvSpPr>
          <p:spPr>
            <a:xfrm>
              <a:off x="21636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1" name="Google Shape;311;p22"/>
            <p:cNvSpPr txBox="1"/>
            <p:nvPr/>
          </p:nvSpPr>
          <p:spPr>
            <a:xfrm>
              <a:off x="25980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2" name="Google Shape;312;p22"/>
            <p:cNvSpPr txBox="1"/>
            <p:nvPr/>
          </p:nvSpPr>
          <p:spPr>
            <a:xfrm>
              <a:off x="30324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3" name="Google Shape;313;p22"/>
            <p:cNvSpPr txBox="1"/>
            <p:nvPr/>
          </p:nvSpPr>
          <p:spPr>
            <a:xfrm>
              <a:off x="1291075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4" name="Google Shape;314;p22"/>
            <p:cNvSpPr txBox="1"/>
            <p:nvPr/>
          </p:nvSpPr>
          <p:spPr>
            <a:xfrm>
              <a:off x="1291075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5" name="Google Shape;315;p22"/>
            <p:cNvSpPr txBox="1"/>
            <p:nvPr/>
          </p:nvSpPr>
          <p:spPr>
            <a:xfrm>
              <a:off x="1291075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6" name="Google Shape;316;p22"/>
            <p:cNvSpPr txBox="1"/>
            <p:nvPr/>
          </p:nvSpPr>
          <p:spPr>
            <a:xfrm>
              <a:off x="1291075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7" name="Google Shape;317;p22"/>
            <p:cNvSpPr txBox="1"/>
            <p:nvPr/>
          </p:nvSpPr>
          <p:spPr>
            <a:xfrm>
              <a:off x="1291075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8" name="Google Shape;318;p22"/>
            <p:cNvSpPr txBox="1"/>
            <p:nvPr/>
          </p:nvSpPr>
          <p:spPr>
            <a:xfrm>
              <a:off x="1291075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9" name="Google Shape;319;p22"/>
            <p:cNvSpPr txBox="1"/>
            <p:nvPr/>
          </p:nvSpPr>
          <p:spPr>
            <a:xfrm>
              <a:off x="2206299" y="4511726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2015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320" name="Google Shape;320;p22"/>
            <p:cNvCxnSpPr>
              <a:stCxn id="321" idx="7"/>
              <a:endCxn id="322" idx="6"/>
            </p:cNvCxnSpPr>
            <p:nvPr/>
          </p:nvCxnSpPr>
          <p:spPr>
            <a:xfrm flipH="1">
              <a:off x="1953668" y="3664288"/>
              <a:ext cx="414600" cy="2826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3" name="Google Shape;323;p22"/>
            <p:cNvCxnSpPr/>
            <p:nvPr/>
          </p:nvCxnSpPr>
          <p:spPr>
            <a:xfrm>
              <a:off x="1729245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24" name="Google Shape;324;p22"/>
            <p:cNvCxnSpPr/>
            <p:nvPr/>
          </p:nvCxnSpPr>
          <p:spPr>
            <a:xfrm>
              <a:off x="1729245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25" name="Google Shape;325;p22"/>
            <p:cNvCxnSpPr/>
            <p:nvPr/>
          </p:nvCxnSpPr>
          <p:spPr>
            <a:xfrm>
              <a:off x="1729245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26" name="Google Shape;326;p22"/>
            <p:cNvCxnSpPr/>
            <p:nvPr/>
          </p:nvCxnSpPr>
          <p:spPr>
            <a:xfrm>
              <a:off x="1729245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27" name="Google Shape;327;p22"/>
            <p:cNvCxnSpPr/>
            <p:nvPr/>
          </p:nvCxnSpPr>
          <p:spPr>
            <a:xfrm>
              <a:off x="1729245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28" name="Google Shape;328;p22"/>
            <p:cNvCxnSpPr>
              <a:stCxn id="315" idx="3"/>
              <a:endCxn id="322" idx="5"/>
            </p:cNvCxnSpPr>
            <p:nvPr/>
          </p:nvCxnSpPr>
          <p:spPr>
            <a:xfrm>
              <a:off x="1735075" y="3648740"/>
              <a:ext cx="206100" cy="328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9" name="Google Shape;329;p22"/>
            <p:cNvCxnSpPr>
              <a:stCxn id="321" idx="3"/>
              <a:endCxn id="330" idx="7"/>
            </p:cNvCxnSpPr>
            <p:nvPr/>
          </p:nvCxnSpPr>
          <p:spPr>
            <a:xfrm flipH="1" rot="10800000">
              <a:off x="2307811" y="3249546"/>
              <a:ext cx="499500" cy="475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1" name="Google Shape;331;p22"/>
            <p:cNvCxnSpPr>
              <a:stCxn id="330" idx="5"/>
              <a:endCxn id="332" idx="5"/>
            </p:cNvCxnSpPr>
            <p:nvPr/>
          </p:nvCxnSpPr>
          <p:spPr>
            <a:xfrm>
              <a:off x="2807412" y="3309933"/>
              <a:ext cx="424500" cy="4149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3" name="Google Shape;333;p22"/>
            <p:cNvCxnSpPr/>
            <p:nvPr/>
          </p:nvCxnSpPr>
          <p:spPr>
            <a:xfrm>
              <a:off x="1729245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330" name="Google Shape;330;p22"/>
            <p:cNvSpPr/>
            <p:nvPr/>
          </p:nvSpPr>
          <p:spPr>
            <a:xfrm>
              <a:off x="2734433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2"/>
            <p:cNvSpPr/>
            <p:nvPr/>
          </p:nvSpPr>
          <p:spPr>
            <a:xfrm>
              <a:off x="229529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2"/>
            <p:cNvSpPr/>
            <p:nvPr/>
          </p:nvSpPr>
          <p:spPr>
            <a:xfrm>
              <a:off x="1868080" y="3904111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2"/>
            <p:cNvSpPr/>
            <p:nvPr/>
          </p:nvSpPr>
          <p:spPr>
            <a:xfrm>
              <a:off x="3159046" y="3651780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4" name="Google Shape;334;p22"/>
          <p:cNvGrpSpPr/>
          <p:nvPr/>
        </p:nvGrpSpPr>
        <p:grpSpPr>
          <a:xfrm>
            <a:off x="3737550" y="2784155"/>
            <a:ext cx="2121833" cy="2057296"/>
            <a:chOff x="3737550" y="2784155"/>
            <a:chExt cx="2121833" cy="2057296"/>
          </a:xfrm>
        </p:grpSpPr>
        <p:grpSp>
          <p:nvGrpSpPr>
            <p:cNvPr id="335" name="Google Shape;335;p22"/>
            <p:cNvGrpSpPr/>
            <p:nvPr/>
          </p:nvGrpSpPr>
          <p:grpSpPr>
            <a:xfrm>
              <a:off x="3737550" y="2784155"/>
              <a:ext cx="2121833" cy="2057296"/>
              <a:chOff x="3737550" y="2784155"/>
              <a:chExt cx="2121833" cy="2057296"/>
            </a:xfrm>
          </p:grpSpPr>
          <p:sp>
            <p:nvSpPr>
              <p:cNvPr id="336" name="Google Shape;336;p22"/>
              <p:cNvSpPr txBox="1"/>
              <p:nvPr/>
            </p:nvSpPr>
            <p:spPr>
              <a:xfrm>
                <a:off x="4217482" y="4286839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Q1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37" name="Google Shape;337;p22"/>
              <p:cNvSpPr txBox="1"/>
              <p:nvPr/>
            </p:nvSpPr>
            <p:spPr>
              <a:xfrm>
                <a:off x="4710374" y="4525251"/>
                <a:ext cx="656100" cy="316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2016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38" name="Google Shape;338;p22"/>
              <p:cNvSpPr txBox="1"/>
              <p:nvPr/>
            </p:nvSpPr>
            <p:spPr>
              <a:xfrm>
                <a:off x="46518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Q2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39" name="Google Shape;339;p22"/>
              <p:cNvSpPr txBox="1"/>
              <p:nvPr/>
            </p:nvSpPr>
            <p:spPr>
              <a:xfrm>
                <a:off x="50862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Q3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40" name="Google Shape;340;p22"/>
              <p:cNvSpPr txBox="1"/>
              <p:nvPr/>
            </p:nvSpPr>
            <p:spPr>
              <a:xfrm>
                <a:off x="55206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Q4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41" name="Google Shape;341;p22"/>
              <p:cNvSpPr txBox="1"/>
              <p:nvPr/>
            </p:nvSpPr>
            <p:spPr>
              <a:xfrm>
                <a:off x="3737550" y="406388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42" name="Google Shape;342;p22"/>
              <p:cNvSpPr txBox="1"/>
              <p:nvPr/>
            </p:nvSpPr>
            <p:spPr>
              <a:xfrm>
                <a:off x="3737550" y="380793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43" name="Google Shape;343;p22"/>
              <p:cNvSpPr txBox="1"/>
              <p:nvPr/>
            </p:nvSpPr>
            <p:spPr>
              <a:xfrm>
                <a:off x="3745239" y="355199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40%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44" name="Google Shape;344;p22"/>
              <p:cNvSpPr txBox="1"/>
              <p:nvPr/>
            </p:nvSpPr>
            <p:spPr>
              <a:xfrm>
                <a:off x="3737550" y="329604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60%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45" name="Google Shape;345;p22"/>
              <p:cNvSpPr txBox="1"/>
              <p:nvPr/>
            </p:nvSpPr>
            <p:spPr>
              <a:xfrm>
                <a:off x="3737550" y="304010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80%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46" name="Google Shape;346;p22"/>
              <p:cNvSpPr txBox="1"/>
              <p:nvPr/>
            </p:nvSpPr>
            <p:spPr>
              <a:xfrm>
                <a:off x="3737550" y="278415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100%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cxnSp>
            <p:nvCxnSpPr>
              <p:cNvPr id="347" name="Google Shape;347;p22"/>
              <p:cNvCxnSpPr>
                <a:stCxn id="348" idx="6"/>
                <a:endCxn id="349" idx="6"/>
              </p:cNvCxnSpPr>
              <p:nvPr/>
            </p:nvCxnSpPr>
            <p:spPr>
              <a:xfrm flipH="1">
                <a:off x="4433905" y="3904692"/>
                <a:ext cx="431400" cy="573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0" name="Google Shape;350;p22"/>
              <p:cNvCxnSpPr/>
              <p:nvPr/>
            </p:nvCxnSpPr>
            <p:spPr>
              <a:xfrm>
                <a:off x="4217470" y="318004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1" name="Google Shape;351;p22"/>
              <p:cNvCxnSpPr/>
              <p:nvPr/>
            </p:nvCxnSpPr>
            <p:spPr>
              <a:xfrm>
                <a:off x="4217470" y="343728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2" name="Google Shape;352;p22"/>
              <p:cNvCxnSpPr/>
              <p:nvPr/>
            </p:nvCxnSpPr>
            <p:spPr>
              <a:xfrm>
                <a:off x="4217470" y="369452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3" name="Google Shape;353;p22"/>
              <p:cNvCxnSpPr/>
              <p:nvPr/>
            </p:nvCxnSpPr>
            <p:spPr>
              <a:xfrm>
                <a:off x="4217470" y="395176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4" name="Google Shape;354;p22"/>
              <p:cNvCxnSpPr/>
              <p:nvPr/>
            </p:nvCxnSpPr>
            <p:spPr>
              <a:xfrm>
                <a:off x="4217470" y="42090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5" name="Google Shape;355;p22"/>
              <p:cNvCxnSpPr>
                <a:stCxn id="343" idx="3"/>
              </p:cNvCxnSpPr>
              <p:nvPr/>
            </p:nvCxnSpPr>
            <p:spPr>
              <a:xfrm>
                <a:off x="4230039" y="3648740"/>
                <a:ext cx="150600" cy="276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6" name="Google Shape;356;p22"/>
              <p:cNvCxnSpPr>
                <a:stCxn id="348" idx="3"/>
                <a:endCxn id="357" idx="7"/>
              </p:cNvCxnSpPr>
              <p:nvPr/>
            </p:nvCxnSpPr>
            <p:spPr>
              <a:xfrm flipH="1" rot="10800000">
                <a:off x="4792327" y="3664321"/>
                <a:ext cx="492600" cy="270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8" name="Google Shape;358;p22"/>
              <p:cNvCxnSpPr>
                <a:stCxn id="357" idx="2"/>
                <a:endCxn id="359" idx="6"/>
              </p:cNvCxnSpPr>
              <p:nvPr/>
            </p:nvCxnSpPr>
            <p:spPr>
              <a:xfrm flipH="1" rot="10800000">
                <a:off x="5211997" y="3584730"/>
                <a:ext cx="528600" cy="10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0" name="Google Shape;360;p22"/>
              <p:cNvCxnSpPr/>
              <p:nvPr/>
            </p:nvCxnSpPr>
            <p:spPr>
              <a:xfrm>
                <a:off x="4217470" y="29228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57" name="Google Shape;357;p22"/>
              <p:cNvSpPr/>
              <p:nvPr/>
            </p:nvSpPr>
            <p:spPr>
              <a:xfrm>
                <a:off x="5211997" y="365178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22"/>
              <p:cNvSpPr/>
              <p:nvPr/>
            </p:nvSpPr>
            <p:spPr>
              <a:xfrm>
                <a:off x="4779805" y="3861942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22"/>
              <p:cNvSpPr/>
              <p:nvPr/>
            </p:nvSpPr>
            <p:spPr>
              <a:xfrm>
                <a:off x="4348371" y="391917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9" name="Google Shape;359;p22"/>
            <p:cNvSpPr/>
            <p:nvPr/>
          </p:nvSpPr>
          <p:spPr>
            <a:xfrm>
              <a:off x="5654980" y="354197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1" name="Google Shape;361;p22"/>
          <p:cNvGrpSpPr/>
          <p:nvPr/>
        </p:nvGrpSpPr>
        <p:grpSpPr>
          <a:xfrm>
            <a:off x="6043904" y="2784155"/>
            <a:ext cx="2079978" cy="2036296"/>
            <a:chOff x="6043904" y="2784155"/>
            <a:chExt cx="2079978" cy="2036296"/>
          </a:xfrm>
        </p:grpSpPr>
        <p:sp>
          <p:nvSpPr>
            <p:cNvPr id="362" name="Google Shape;362;p22"/>
            <p:cNvSpPr txBox="1"/>
            <p:nvPr/>
          </p:nvSpPr>
          <p:spPr>
            <a:xfrm>
              <a:off x="6974887" y="4504251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2017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3" name="Google Shape;363;p22"/>
            <p:cNvSpPr txBox="1"/>
            <p:nvPr/>
          </p:nvSpPr>
          <p:spPr>
            <a:xfrm>
              <a:off x="6481982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4" name="Google Shape;364;p22"/>
            <p:cNvSpPr txBox="1"/>
            <p:nvPr/>
          </p:nvSpPr>
          <p:spPr>
            <a:xfrm>
              <a:off x="69163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5" name="Google Shape;365;p22"/>
            <p:cNvSpPr txBox="1"/>
            <p:nvPr/>
          </p:nvSpPr>
          <p:spPr>
            <a:xfrm>
              <a:off x="73507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6" name="Google Shape;366;p22"/>
            <p:cNvSpPr txBox="1"/>
            <p:nvPr/>
          </p:nvSpPr>
          <p:spPr>
            <a:xfrm>
              <a:off x="77851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7" name="Google Shape;367;p22"/>
            <p:cNvSpPr txBox="1"/>
            <p:nvPr/>
          </p:nvSpPr>
          <p:spPr>
            <a:xfrm>
              <a:off x="6043904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8" name="Google Shape;368;p22"/>
            <p:cNvSpPr txBox="1"/>
            <p:nvPr/>
          </p:nvSpPr>
          <p:spPr>
            <a:xfrm>
              <a:off x="6043904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9" name="Google Shape;369;p22"/>
            <p:cNvSpPr txBox="1"/>
            <p:nvPr/>
          </p:nvSpPr>
          <p:spPr>
            <a:xfrm>
              <a:off x="6043904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70" name="Google Shape;370;p22"/>
            <p:cNvSpPr txBox="1"/>
            <p:nvPr/>
          </p:nvSpPr>
          <p:spPr>
            <a:xfrm>
              <a:off x="6043904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71" name="Google Shape;371;p22"/>
            <p:cNvSpPr txBox="1"/>
            <p:nvPr/>
          </p:nvSpPr>
          <p:spPr>
            <a:xfrm>
              <a:off x="6043904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72" name="Google Shape;372;p22"/>
            <p:cNvSpPr txBox="1"/>
            <p:nvPr/>
          </p:nvSpPr>
          <p:spPr>
            <a:xfrm>
              <a:off x="6043904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373" name="Google Shape;373;p22"/>
            <p:cNvCxnSpPr>
              <a:stCxn id="374" idx="7"/>
              <a:endCxn id="375" idx="6"/>
            </p:cNvCxnSpPr>
            <p:nvPr/>
          </p:nvCxnSpPr>
          <p:spPr>
            <a:xfrm flipH="1" rot="10800000">
              <a:off x="7552796" y="3180176"/>
              <a:ext cx="440700" cy="693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5" name="Google Shape;375;p22"/>
            <p:cNvSpPr/>
            <p:nvPr/>
          </p:nvSpPr>
          <p:spPr>
            <a:xfrm>
              <a:off x="7908123" y="313729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6" name="Google Shape;376;p22"/>
            <p:cNvCxnSpPr>
              <a:stCxn id="377" idx="3"/>
              <a:endCxn id="378" idx="3"/>
            </p:cNvCxnSpPr>
            <p:nvPr/>
          </p:nvCxnSpPr>
          <p:spPr>
            <a:xfrm flipH="1">
              <a:off x="6611201" y="3724746"/>
              <a:ext cx="437100" cy="2400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9" name="Google Shape;379;p22"/>
            <p:cNvCxnSpPr/>
            <p:nvPr/>
          </p:nvCxnSpPr>
          <p:spPr>
            <a:xfrm>
              <a:off x="6481970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80" name="Google Shape;380;p22"/>
            <p:cNvCxnSpPr/>
            <p:nvPr/>
          </p:nvCxnSpPr>
          <p:spPr>
            <a:xfrm>
              <a:off x="6481970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81" name="Google Shape;381;p22"/>
            <p:cNvCxnSpPr/>
            <p:nvPr/>
          </p:nvCxnSpPr>
          <p:spPr>
            <a:xfrm>
              <a:off x="6481970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82" name="Google Shape;382;p22"/>
            <p:cNvCxnSpPr/>
            <p:nvPr/>
          </p:nvCxnSpPr>
          <p:spPr>
            <a:xfrm>
              <a:off x="6481970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83" name="Google Shape;383;p22"/>
            <p:cNvCxnSpPr/>
            <p:nvPr/>
          </p:nvCxnSpPr>
          <p:spPr>
            <a:xfrm>
              <a:off x="6481970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84" name="Google Shape;384;p22"/>
            <p:cNvCxnSpPr/>
            <p:nvPr/>
          </p:nvCxnSpPr>
          <p:spPr>
            <a:xfrm>
              <a:off x="6462950" y="3565030"/>
              <a:ext cx="178500" cy="3771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5" name="Google Shape;385;p22"/>
            <p:cNvCxnSpPr>
              <a:stCxn id="377" idx="7"/>
              <a:endCxn id="374" idx="7"/>
            </p:cNvCxnSpPr>
            <p:nvPr/>
          </p:nvCxnSpPr>
          <p:spPr>
            <a:xfrm flipH="1" rot="10800000">
              <a:off x="7108759" y="3249388"/>
              <a:ext cx="444000" cy="4149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6" name="Google Shape;386;p22"/>
            <p:cNvCxnSpPr/>
            <p:nvPr/>
          </p:nvCxnSpPr>
          <p:spPr>
            <a:xfrm>
              <a:off x="6481970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374" name="Google Shape;374;p22"/>
            <p:cNvSpPr/>
            <p:nvPr/>
          </p:nvSpPr>
          <p:spPr>
            <a:xfrm>
              <a:off x="7479818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703578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2"/>
            <p:cNvSpPr/>
            <p:nvPr/>
          </p:nvSpPr>
          <p:spPr>
            <a:xfrm>
              <a:off x="6598816" y="3891809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Tableau</a:t>
            </a:r>
            <a:r>
              <a:rPr lang="en-GB"/>
              <a:t> Interactive model </a:t>
            </a:r>
            <a:endParaRPr/>
          </a:p>
        </p:txBody>
      </p:sp>
      <p:sp>
        <p:nvSpPr>
          <p:cNvPr id="392" name="Google Shape;392;p23"/>
          <p:cNvSpPr txBox="1"/>
          <p:nvPr/>
        </p:nvSpPr>
        <p:spPr>
          <a:xfrm>
            <a:off x="1604325" y="1531775"/>
            <a:ext cx="679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Create a dash board in Tableau that can be sorted by age and byt single out each variable (obesity, life expencincy) and if possible by 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walkability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and public 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transit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 </a:t>
            </a:r>
            <a:endParaRPr/>
          </a:p>
        </p:txBody>
      </p:sp>
      <p:sp>
        <p:nvSpPr>
          <p:cNvPr id="398" name="Google Shape;398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Restate the </a:t>
            </a:r>
            <a:r>
              <a:rPr lang="en-GB"/>
              <a:t>hypothesis</a:t>
            </a:r>
            <a:r>
              <a:rPr lang="en-GB"/>
              <a:t> and then did we see a </a:t>
            </a:r>
            <a:r>
              <a:rPr lang="en-GB"/>
              <a:t>correlation</a:t>
            </a:r>
            <a:r>
              <a:rPr lang="en-GB"/>
              <a:t> between city </a:t>
            </a:r>
            <a:r>
              <a:rPr lang="en-GB"/>
              <a:t>structure</a:t>
            </a:r>
            <a:r>
              <a:rPr lang="en-GB"/>
              <a:t> and health or not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